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9" r:id="rId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76B42033-BCC9-4B9B-AB96-BFF3138D7CD7}" type="datetimeFigureOut">
              <a:rPr lang="lv-LV" smtClean="0"/>
              <a:t>18.10.2018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32460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6B42033-BCC9-4B9B-AB96-BFF3138D7CD7}" type="datetimeFigureOut">
              <a:rPr lang="lv-LV" smtClean="0"/>
              <a:t>18.10.2018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387596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6B42033-BCC9-4B9B-AB96-BFF3138D7CD7}" type="datetimeFigureOut">
              <a:rPr lang="lv-LV" smtClean="0"/>
              <a:t>18.10.2018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198787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6B42033-BCC9-4B9B-AB96-BFF3138D7CD7}" type="datetimeFigureOut">
              <a:rPr lang="lv-LV" smtClean="0"/>
              <a:t>18.10.2018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1184230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42033-BCC9-4B9B-AB96-BFF3138D7CD7}" type="datetimeFigureOut">
              <a:rPr lang="lv-LV" smtClean="0"/>
              <a:t>18.10.2018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121177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76B42033-BCC9-4B9B-AB96-BFF3138D7CD7}" type="datetimeFigureOut">
              <a:rPr lang="lv-LV" smtClean="0"/>
              <a:t>18.10.2018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367225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76B42033-BCC9-4B9B-AB96-BFF3138D7CD7}" type="datetimeFigureOut">
              <a:rPr lang="lv-LV" smtClean="0"/>
              <a:t>18.10.2018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1811016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76B42033-BCC9-4B9B-AB96-BFF3138D7CD7}" type="datetimeFigureOut">
              <a:rPr lang="lv-LV" smtClean="0"/>
              <a:t>18.10.2018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3411691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42033-BCC9-4B9B-AB96-BFF3138D7CD7}" type="datetimeFigureOut">
              <a:rPr lang="lv-LV" smtClean="0"/>
              <a:t>18.10.2018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263535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42033-BCC9-4B9B-AB96-BFF3138D7CD7}" type="datetimeFigureOut">
              <a:rPr lang="lv-LV" smtClean="0"/>
              <a:t>18.10.2018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165842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42033-BCC9-4B9B-AB96-BFF3138D7CD7}" type="datetimeFigureOut">
              <a:rPr lang="lv-LV" smtClean="0"/>
              <a:t>18.10.2018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5550F0C-8185-4A74-B30E-E3CF7A192D8C}" type="slidenum">
              <a:rPr lang="lv-LV" smtClean="0"/>
              <a:t>‹#›</a:t>
            </a:fld>
            <a:endParaRPr lang="lv-LV"/>
          </a:p>
        </p:txBody>
      </p:sp>
    </p:spTree>
    <p:extLst>
      <p:ext uri="{BB962C8B-B14F-4D97-AF65-F5344CB8AC3E}">
        <p14:creationId xmlns:p14="http://schemas.microsoft.com/office/powerpoint/2010/main" val="2913503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42033-BCC9-4B9B-AB96-BFF3138D7CD7}" type="datetimeFigureOut">
              <a:rPr lang="lv-LV" smtClean="0"/>
              <a:t>18.10.2018</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50F0C-8185-4A74-B30E-E3CF7A192D8C}" type="slidenum">
              <a:rPr lang="lv-LV" smtClean="0"/>
              <a:t>‹#›</a:t>
            </a:fld>
            <a:endParaRPr lang="lv-LV"/>
          </a:p>
        </p:txBody>
      </p:sp>
    </p:spTree>
    <p:extLst>
      <p:ext uri="{BB962C8B-B14F-4D97-AF65-F5344CB8AC3E}">
        <p14:creationId xmlns:p14="http://schemas.microsoft.com/office/powerpoint/2010/main" val="1149685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heidiraudsepp7@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psuhhoteek/" TargetMode="External"/><Relationship Id="rId2" Type="http://schemas.openxmlformats.org/officeDocument/2006/relationships/hyperlink" Target="mailto:psuhhoteek@gmail.com"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vinylhub.com/shop/26289-psuhhotee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aanahinno@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ttevotluskyla.ee/" TargetMode="External"/><Relationship Id="rId2" Type="http://schemas.openxmlformats.org/officeDocument/2006/relationships/hyperlink" Target="mailto:mehis@ettevotluskyla.ee"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facebook.com/ettevotluskyl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6s.com/klotsivabriko" TargetMode="External"/><Relationship Id="rId2" Type="http://schemas.openxmlformats.org/officeDocument/2006/relationships/hyperlink" Target="mailto:anu.aun@gmail.c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User\Desktop\Contactmaking_trip\social&amp;creative_logo_NEW.jpg"/>
          <p:cNvPicPr/>
          <p:nvPr/>
        </p:nvPicPr>
        <p:blipFill rotWithShape="1">
          <a:blip r:embed="rId2" cstate="print">
            <a:extLst>
              <a:ext uri="{28A0092B-C50C-407E-A947-70E740481C1C}">
                <a14:useLocalDpi xmlns:a14="http://schemas.microsoft.com/office/drawing/2010/main" val="0"/>
              </a:ext>
            </a:extLst>
          </a:blip>
          <a:srcRect l="4085" t="10767" r="3734" b="7117"/>
          <a:stretch/>
        </p:blipFill>
        <p:spPr bwMode="auto">
          <a:xfrm>
            <a:off x="5326319" y="2542255"/>
            <a:ext cx="1800225" cy="998220"/>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ctrTitle"/>
          </p:nvPr>
        </p:nvSpPr>
        <p:spPr>
          <a:xfrm>
            <a:off x="1654432" y="1565190"/>
            <a:ext cx="9144000" cy="3484605"/>
          </a:xfrm>
        </p:spPr>
        <p:txBody>
          <a:bodyPr>
            <a:normAutofit fontScale="90000"/>
          </a:bodyPr>
          <a:lstStyle/>
          <a:p>
            <a:r>
              <a:rPr lang="en-US" sz="1800" b="1" i="1" dirty="0" err="1" smtClean="0"/>
              <a:t>Interreg</a:t>
            </a:r>
            <a:r>
              <a:rPr lang="en-US" sz="1800" b="1" i="1" dirty="0" smtClean="0"/>
              <a:t> V-A – Estonia Latvia 2014 – 2020</a:t>
            </a:r>
            <a:r>
              <a:rPr lang="lv-LV" sz="1800" b="1" i="1" dirty="0" smtClean="0"/>
              <a:t/>
            </a:r>
            <a:br>
              <a:rPr lang="lv-LV" sz="1800" b="1" i="1" dirty="0" smtClean="0"/>
            </a:br>
            <a:r>
              <a:rPr lang="lv-LV" sz="1800" b="1" i="1" dirty="0" smtClean="0"/>
              <a:t>P</a:t>
            </a:r>
            <a:r>
              <a:rPr lang="en-US" sz="1800" b="1" i="1" dirty="0" err="1" smtClean="0"/>
              <a:t>roject</a:t>
            </a:r>
            <a:r>
              <a:rPr lang="en-US" sz="1800" b="1" i="1" dirty="0" smtClean="0"/>
              <a:t> </a:t>
            </a:r>
            <a:r>
              <a:rPr lang="lv-LV" sz="1800" b="1" i="1" dirty="0" smtClean="0"/>
              <a:t/>
            </a:r>
            <a:br>
              <a:rPr lang="lv-LV" sz="1800" b="1" i="1" dirty="0" smtClean="0"/>
            </a:br>
            <a:r>
              <a:rPr lang="en-US" sz="1800" b="1" i="1" dirty="0" smtClean="0"/>
              <a:t>"Boosting cross border entrepreneurial activity in social and creative industries sector" (</a:t>
            </a:r>
            <a:r>
              <a:rPr lang="en-US" sz="1800" b="1" i="1" dirty="0" err="1" smtClean="0"/>
              <a:t>Social&amp;Creative</a:t>
            </a:r>
            <a:r>
              <a:rPr lang="en-US" sz="1800" i="1" dirty="0" smtClean="0"/>
              <a:t>)</a:t>
            </a:r>
            <a:r>
              <a:rPr lang="lv-LV" sz="2200" i="1" dirty="0" smtClean="0"/>
              <a:t/>
            </a:r>
            <a:br>
              <a:rPr lang="lv-LV" sz="2200" i="1" dirty="0" smtClean="0"/>
            </a:br>
            <a:r>
              <a:rPr lang="lv-LV" sz="2200" i="1" dirty="0" smtClean="0"/>
              <a:t/>
            </a:r>
            <a:br>
              <a:rPr lang="lv-LV" sz="2200" i="1" dirty="0" smtClean="0"/>
            </a:br>
            <a:r>
              <a:rPr lang="lv-LV" sz="2200" i="1" dirty="0" smtClean="0"/>
              <a:t/>
            </a:r>
            <a:br>
              <a:rPr lang="lv-LV" sz="2200" i="1" dirty="0" smtClean="0"/>
            </a:br>
            <a:r>
              <a:rPr lang="lv-LV" sz="2200" i="1" dirty="0" smtClean="0"/>
              <a:t/>
            </a:r>
            <a:br>
              <a:rPr lang="lv-LV" sz="2200" i="1" dirty="0" smtClean="0"/>
            </a:br>
            <a:r>
              <a:rPr lang="en-US" sz="3200" b="1" dirty="0" smtClean="0">
                <a:solidFill>
                  <a:srgbClr val="3366FF"/>
                </a:solidFill>
              </a:rPr>
              <a:t>Estonian </a:t>
            </a:r>
            <a:r>
              <a:rPr lang="en-US" sz="3200" b="1" dirty="0">
                <a:solidFill>
                  <a:srgbClr val="3366FF"/>
                </a:solidFill>
              </a:rPr>
              <a:t>social and creative entrepreneurs are looking for Latvian partners for co-operation ideas </a:t>
            </a:r>
            <a:r>
              <a:rPr lang="lv-LV" sz="3200" i="1" dirty="0"/>
              <a:t/>
            </a:r>
            <a:br>
              <a:rPr lang="lv-LV" sz="3200" i="1" dirty="0"/>
            </a:br>
            <a:r>
              <a:rPr lang="lv-LV" sz="3200" i="1" dirty="0" smtClean="0"/>
              <a:t/>
            </a:r>
            <a:br>
              <a:rPr lang="lv-LV" sz="3200" i="1" dirty="0" smtClean="0"/>
            </a:br>
            <a:endParaRPr lang="lv-LV" sz="3200" dirty="0"/>
          </a:p>
        </p:txBody>
      </p:sp>
      <p:sp>
        <p:nvSpPr>
          <p:cNvPr id="3" name="Subtitle 2"/>
          <p:cNvSpPr>
            <a:spLocks noGrp="1"/>
          </p:cNvSpPr>
          <p:nvPr>
            <p:ph type="subTitle" idx="1"/>
          </p:nvPr>
        </p:nvSpPr>
        <p:spPr>
          <a:xfrm>
            <a:off x="1450502" y="5283200"/>
            <a:ext cx="9144000" cy="567028"/>
          </a:xfrm>
        </p:spPr>
        <p:txBody>
          <a:bodyPr>
            <a:normAutofit/>
          </a:bodyPr>
          <a:lstStyle/>
          <a:p>
            <a:r>
              <a:rPr lang="en-US" sz="1600" i="1" dirty="0" smtClean="0"/>
              <a:t>This </a:t>
            </a:r>
            <a:r>
              <a:rPr lang="lv-LV" sz="1600" i="1" dirty="0" err="1" smtClean="0"/>
              <a:t>presentation</a:t>
            </a:r>
            <a:r>
              <a:rPr lang="en-US" sz="1600" i="1" dirty="0" smtClean="0"/>
              <a:t> reflects the views of the author. The managing authority of the </a:t>
            </a:r>
            <a:r>
              <a:rPr lang="en-US" sz="1600" i="1" dirty="0" err="1" smtClean="0"/>
              <a:t>programme</a:t>
            </a:r>
            <a:r>
              <a:rPr lang="en-US" sz="1600" i="1" dirty="0" smtClean="0"/>
              <a:t> is not liable for how this information may be used.</a:t>
            </a:r>
            <a:endParaRPr lang="lv-LV" sz="1600" i="1" dirty="0"/>
          </a:p>
        </p:txBody>
      </p:sp>
      <p:pic>
        <p:nvPicPr>
          <p:cNvPr id="4" name="Picture 3" descr="C:\Users\User\AppData\Local\Microsoft\Windows\INetCache\Content.Outlook\SJ3KIUV4\ESTLATlogo_both_together_with_EU_fla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503" y="316832"/>
            <a:ext cx="4663188" cy="1409640"/>
          </a:xfrm>
          <a:prstGeom prst="rect">
            <a:avLst/>
          </a:prstGeom>
          <a:noFill/>
          <a:ln>
            <a:noFill/>
          </a:ln>
        </p:spPr>
      </p:pic>
    </p:spTree>
    <p:extLst>
      <p:ext uri="{BB962C8B-B14F-4D97-AF65-F5344CB8AC3E}">
        <p14:creationId xmlns:p14="http://schemas.microsoft.com/office/powerpoint/2010/main" val="202556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00FF"/>
                </a:solidFill>
              </a:rPr>
              <a:t>INTELLECTUAL PROPERTY WORKSHOPS</a:t>
            </a:r>
            <a:r>
              <a:rPr lang="en-US" b="1" dirty="0"/>
              <a:t> </a:t>
            </a:r>
          </a:p>
        </p:txBody>
      </p:sp>
      <p:sp>
        <p:nvSpPr>
          <p:cNvPr id="3" name="Content Placeholder 2"/>
          <p:cNvSpPr>
            <a:spLocks noGrp="1"/>
          </p:cNvSpPr>
          <p:nvPr>
            <p:ph idx="1"/>
          </p:nvPr>
        </p:nvSpPr>
        <p:spPr>
          <a:xfrm>
            <a:off x="838200" y="1825625"/>
            <a:ext cx="7811530" cy="4351338"/>
          </a:xfrm>
        </p:spPr>
        <p:txBody>
          <a:bodyPr>
            <a:normAutofit/>
          </a:bodyPr>
          <a:lstStyle/>
          <a:p>
            <a:r>
              <a:rPr lang="en-US" sz="2000" b="1" dirty="0"/>
              <a:t>Idea</a:t>
            </a:r>
            <a:r>
              <a:rPr lang="en-US" sz="2000" dirty="0"/>
              <a:t>: </a:t>
            </a:r>
          </a:p>
          <a:p>
            <a:pPr marL="0" indent="0">
              <a:buNone/>
            </a:pPr>
            <a:r>
              <a:rPr lang="en-GB" sz="2000" dirty="0"/>
              <a:t>A service that helps social entrepreneurs prevent problems with law and make them acknowledge the object of intellectual property not just as a tool but valuable outcome that could have several ways of usage or worth.</a:t>
            </a:r>
            <a:endParaRPr lang="en-US" sz="2000" dirty="0"/>
          </a:p>
          <a:p>
            <a:pPr marL="0" indent="0">
              <a:buNone/>
            </a:pPr>
            <a:r>
              <a:rPr lang="en-GB" sz="2000" dirty="0"/>
              <a:t>My research about acknowledging intellectual property among the Estonian social entrepreneurship that there is a problem that need solving.</a:t>
            </a:r>
            <a:endParaRPr lang="en-US" sz="2000" dirty="0"/>
          </a:p>
          <a:p>
            <a:r>
              <a:rPr lang="en-GB" sz="2000" b="1" dirty="0"/>
              <a:t>Thoughts for co-operation</a:t>
            </a:r>
            <a:r>
              <a:rPr lang="en-GB" sz="2000" dirty="0"/>
              <a:t>:</a:t>
            </a:r>
            <a:endParaRPr lang="en-US" sz="2000" dirty="0"/>
          </a:p>
          <a:p>
            <a:pPr marL="0" indent="0">
              <a:buNone/>
            </a:pPr>
            <a:r>
              <a:rPr lang="en-GB" sz="2000" dirty="0"/>
              <a:t>I </a:t>
            </a:r>
            <a:r>
              <a:rPr lang="lv-LV" sz="2000" dirty="0" err="1" smtClean="0"/>
              <a:t>am</a:t>
            </a:r>
            <a:r>
              <a:rPr lang="lv-LV" sz="2000" dirty="0" smtClean="0"/>
              <a:t> </a:t>
            </a:r>
            <a:r>
              <a:rPr lang="lv-LV" sz="2000" dirty="0" err="1" smtClean="0"/>
              <a:t>lookinkg</a:t>
            </a:r>
            <a:r>
              <a:rPr lang="lv-LV" sz="2000" dirty="0" smtClean="0"/>
              <a:t> </a:t>
            </a:r>
            <a:r>
              <a:rPr lang="lv-LV" sz="2000" dirty="0" err="1" smtClean="0"/>
              <a:t>for</a:t>
            </a:r>
            <a:r>
              <a:rPr lang="lv-LV" sz="2000" dirty="0" smtClean="0"/>
              <a:t> a </a:t>
            </a:r>
            <a:r>
              <a:rPr lang="lv-LV" sz="2000" dirty="0" err="1" smtClean="0"/>
              <a:t>partner</a:t>
            </a:r>
            <a:r>
              <a:rPr lang="lv-LV" sz="2000" dirty="0" smtClean="0"/>
              <a:t> </a:t>
            </a:r>
            <a:r>
              <a:rPr lang="lv-LV" sz="2000" dirty="0" err="1" smtClean="0"/>
              <a:t>who</a:t>
            </a:r>
            <a:r>
              <a:rPr lang="lv-LV" sz="2000" dirty="0" smtClean="0"/>
              <a:t> </a:t>
            </a:r>
            <a:r>
              <a:rPr lang="lv-LV" sz="2000" dirty="0" err="1" smtClean="0"/>
              <a:t>would</a:t>
            </a:r>
            <a:r>
              <a:rPr lang="lv-LV" sz="2000" dirty="0" smtClean="0"/>
              <a:t> </a:t>
            </a:r>
            <a:r>
              <a:rPr lang="lv-LV" sz="2000" dirty="0" err="1" smtClean="0"/>
              <a:t>like</a:t>
            </a:r>
            <a:r>
              <a:rPr lang="lv-LV" sz="2000" dirty="0" smtClean="0"/>
              <a:t> to </a:t>
            </a:r>
            <a:r>
              <a:rPr lang="lv-LV" sz="2000" dirty="0" err="1" smtClean="0"/>
              <a:t>work</a:t>
            </a:r>
            <a:r>
              <a:rPr lang="lv-LV" sz="2000" dirty="0" smtClean="0"/>
              <a:t> </a:t>
            </a:r>
            <a:r>
              <a:rPr lang="lv-LV" sz="2000" dirty="0" err="1" smtClean="0"/>
              <a:t>together</a:t>
            </a:r>
            <a:r>
              <a:rPr lang="lv-LV" sz="2000" dirty="0" smtClean="0"/>
              <a:t> to </a:t>
            </a:r>
            <a:r>
              <a:rPr lang="lv-LV" sz="2000" dirty="0" err="1" smtClean="0"/>
              <a:t>develop</a:t>
            </a:r>
            <a:r>
              <a:rPr lang="lv-LV" sz="2000" dirty="0" smtClean="0"/>
              <a:t> </a:t>
            </a:r>
            <a:r>
              <a:rPr lang="lv-LV" sz="2000" dirty="0" err="1" smtClean="0"/>
              <a:t>this</a:t>
            </a:r>
            <a:r>
              <a:rPr lang="lv-LV" sz="2000" dirty="0" smtClean="0"/>
              <a:t> </a:t>
            </a:r>
            <a:r>
              <a:rPr lang="lv-LV" sz="2000" dirty="0" err="1" smtClean="0"/>
              <a:t>ide</a:t>
            </a:r>
            <a:r>
              <a:rPr lang="lv-LV" sz="2000" dirty="0" err="1" smtClean="0"/>
              <a:t>a</a:t>
            </a:r>
            <a:r>
              <a:rPr lang="lv-LV" sz="2000" dirty="0" smtClean="0"/>
              <a:t> </a:t>
            </a:r>
            <a:r>
              <a:rPr lang="lv-LV" sz="2000" dirty="0" err="1" smtClean="0"/>
              <a:t>and</a:t>
            </a:r>
            <a:r>
              <a:rPr lang="lv-LV" sz="2000" dirty="0" smtClean="0"/>
              <a:t> </a:t>
            </a:r>
            <a:r>
              <a:rPr lang="lv-LV" sz="2000" dirty="0" err="1" smtClean="0"/>
              <a:t>then</a:t>
            </a:r>
            <a:r>
              <a:rPr lang="lv-LV" sz="2000" dirty="0" smtClean="0"/>
              <a:t> </a:t>
            </a:r>
            <a:r>
              <a:rPr lang="lv-LV" sz="2000" dirty="0" err="1" smtClean="0"/>
              <a:t>deal</a:t>
            </a:r>
            <a:r>
              <a:rPr lang="lv-LV" sz="2000" dirty="0" smtClean="0"/>
              <a:t> </a:t>
            </a:r>
            <a:r>
              <a:rPr lang="lv-LV" sz="2000" dirty="0" err="1" smtClean="0"/>
              <a:t>with</a:t>
            </a:r>
            <a:r>
              <a:rPr lang="lv-LV" sz="2000" dirty="0" smtClean="0"/>
              <a:t> it </a:t>
            </a:r>
            <a:r>
              <a:rPr lang="lv-LV" sz="2000" dirty="0" err="1" smtClean="0"/>
              <a:t>in</a:t>
            </a:r>
            <a:r>
              <a:rPr lang="lv-LV" sz="2000" smtClean="0"/>
              <a:t> Latvia. </a:t>
            </a:r>
            <a:endParaRPr lang="en-US" sz="2000" dirty="0"/>
          </a:p>
          <a:p>
            <a:pPr marL="0" indent="0">
              <a:buNone/>
            </a:pPr>
            <a:r>
              <a:rPr lang="en-GB" sz="2000" b="1" dirty="0"/>
              <a:t>Contact</a:t>
            </a:r>
            <a:r>
              <a:rPr lang="en-GB" sz="2000" dirty="0"/>
              <a:t>: </a:t>
            </a:r>
            <a:r>
              <a:rPr lang="fi-FI" sz="2000" b="1" dirty="0"/>
              <a:t>Heidi </a:t>
            </a:r>
            <a:r>
              <a:rPr lang="fi-FI" sz="2000" b="1" dirty="0" err="1"/>
              <a:t>Raudsepp</a:t>
            </a:r>
            <a:r>
              <a:rPr lang="fi-FI" sz="2000" dirty="0"/>
              <a:t> &lt;</a:t>
            </a:r>
            <a:r>
              <a:rPr lang="fi-FI" sz="2000" dirty="0">
                <a:hlinkClick r:id="rId2"/>
              </a:rPr>
              <a:t>heidiraudsepp7@gmail.com</a:t>
            </a:r>
            <a:r>
              <a:rPr lang="fi-FI" sz="2000" dirty="0"/>
              <a:t>&gt;</a:t>
            </a:r>
            <a:endParaRPr lang="en-US" sz="2000" dirty="0"/>
          </a:p>
        </p:txBody>
      </p:sp>
      <p:pic>
        <p:nvPicPr>
          <p:cNvPr id="4" name="Picture 3" descr="C:\Users\User\Desktop\Contactmaking_trip\social&amp;creative_logo_NEW.jpg"/>
          <p:cNvPicPr/>
          <p:nvPr/>
        </p:nvPicPr>
        <p:blipFill rotWithShape="1">
          <a:blip r:embed="rId3" cstate="print">
            <a:extLst>
              <a:ext uri="{28A0092B-C50C-407E-A947-70E740481C1C}">
                <a14:useLocalDpi xmlns:a14="http://schemas.microsoft.com/office/drawing/2010/main" val="0"/>
              </a:ext>
            </a:extLst>
          </a:blip>
          <a:srcRect l="4085" t="10767" r="3734" b="7117"/>
          <a:stretch/>
        </p:blipFill>
        <p:spPr bwMode="auto">
          <a:xfrm>
            <a:off x="8546876" y="1233852"/>
            <a:ext cx="3541118" cy="19635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7907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b="1" dirty="0">
                <a:solidFill>
                  <a:srgbClr val="0000FF"/>
                </a:solidFill>
              </a:rPr>
              <a:t>MAPPING THE CULTURAL AND MUSICAL CLUSTERS OF LIVONIA </a:t>
            </a:r>
            <a:r>
              <a:rPr lang="en-US" dirty="0"/>
              <a:t> </a:t>
            </a:r>
          </a:p>
        </p:txBody>
      </p:sp>
      <p:sp>
        <p:nvSpPr>
          <p:cNvPr id="3" name="Content Placeholder 2"/>
          <p:cNvSpPr>
            <a:spLocks noGrp="1"/>
          </p:cNvSpPr>
          <p:nvPr>
            <p:ph idx="1"/>
          </p:nvPr>
        </p:nvSpPr>
        <p:spPr>
          <a:xfrm>
            <a:off x="556114" y="1690688"/>
            <a:ext cx="8241897" cy="4351338"/>
          </a:xfrm>
        </p:spPr>
        <p:txBody>
          <a:bodyPr>
            <a:noAutofit/>
          </a:bodyPr>
          <a:lstStyle/>
          <a:p>
            <a:r>
              <a:rPr lang="et-EE" sz="2000" b="1" dirty="0"/>
              <a:t>Idea:</a:t>
            </a:r>
            <a:r>
              <a:rPr lang="et-EE" sz="2000" dirty="0"/>
              <a:t> </a:t>
            </a:r>
            <a:endParaRPr lang="et-EE" sz="2000" dirty="0" smtClean="0"/>
          </a:p>
          <a:p>
            <a:pPr marL="0" indent="0">
              <a:buNone/>
            </a:pPr>
            <a:r>
              <a:rPr lang="et-EE" sz="2000" dirty="0" smtClean="0"/>
              <a:t>Mapping </a:t>
            </a:r>
            <a:r>
              <a:rPr lang="et-EE" sz="2000" dirty="0"/>
              <a:t>and enhancing co-operation between the cultural and musical undertakings &amp; pop music clusters of Livonia. Mapping and bringing together pop music clusters' representatives in Tartu, Riga &amp; Latvia</a:t>
            </a:r>
            <a:r>
              <a:rPr lang="et-EE" sz="2000" dirty="0" smtClean="0"/>
              <a:t>.</a:t>
            </a:r>
            <a:r>
              <a:rPr lang="en-US" sz="2000" dirty="0"/>
              <a:t> </a:t>
            </a:r>
          </a:p>
          <a:p>
            <a:pPr marL="0" indent="0">
              <a:buNone/>
            </a:pPr>
            <a:r>
              <a:rPr lang="et-EE" sz="2000" dirty="0"/>
              <a:t>F.e.: in Tartu, we have: Production/industry: Degritter, Vinyl Plant; Recording companies: Frotee, Vaiguviiul, Gramophonetree Records; Studios, Club environments etc</a:t>
            </a:r>
            <a:r>
              <a:rPr lang="et-EE" sz="2000" dirty="0" smtClean="0"/>
              <a:t>.</a:t>
            </a:r>
          </a:p>
          <a:p>
            <a:r>
              <a:rPr lang="et-EE" sz="2000" b="1" dirty="0"/>
              <a:t>Partners</a:t>
            </a:r>
            <a:r>
              <a:rPr lang="et-EE" sz="2000" dirty="0"/>
              <a:t>: Psühhoteek (Tartu, EST), Mākslas telpa Mala (Cesis, LAT), Vinilbars (Riga, LAT).</a:t>
            </a:r>
            <a:endParaRPr lang="en-US" sz="2000" dirty="0"/>
          </a:p>
          <a:p>
            <a:pPr marL="0" indent="0">
              <a:buNone/>
            </a:pPr>
            <a:r>
              <a:rPr lang="et-EE" sz="2000" b="1" dirty="0"/>
              <a:t>Within the project, the Psühhodisko Festival in Tartu will take place on </a:t>
            </a:r>
            <a:r>
              <a:rPr lang="et-EE" sz="2000" b="1" dirty="0" smtClean="0"/>
              <a:t>22.-</a:t>
            </a:r>
            <a:r>
              <a:rPr lang="et-EE" sz="2000" b="1" dirty="0"/>
              <a:t>23.03.2019</a:t>
            </a:r>
            <a:r>
              <a:rPr lang="et-EE" sz="2000" dirty="0"/>
              <a:t>.</a:t>
            </a:r>
            <a:endParaRPr lang="en-US" sz="2000" dirty="0"/>
          </a:p>
          <a:p>
            <a:r>
              <a:rPr lang="en-US" sz="2000" b="1" dirty="0" smtClean="0"/>
              <a:t>Contact</a:t>
            </a:r>
            <a:r>
              <a:rPr lang="en-US" sz="2000" dirty="0" smtClean="0"/>
              <a:t>: </a:t>
            </a:r>
            <a:r>
              <a:rPr lang="et-EE" sz="2000" b="1" dirty="0"/>
              <a:t>Ahto </a:t>
            </a:r>
            <a:r>
              <a:rPr lang="et-EE" sz="2000" b="1" dirty="0" smtClean="0"/>
              <a:t>Külvet.</a:t>
            </a:r>
            <a:r>
              <a:rPr lang="et-EE" sz="2000" dirty="0" smtClean="0"/>
              <a:t> </a:t>
            </a:r>
            <a:r>
              <a:rPr lang="et-EE" sz="2000" b="1" dirty="0"/>
              <a:t>Psühhoteek  </a:t>
            </a:r>
            <a:r>
              <a:rPr lang="et-EE" sz="2000" u="sng" dirty="0">
                <a:hlinkClick r:id="rId2"/>
              </a:rPr>
              <a:t>psuhhoteek@gmail.com</a:t>
            </a:r>
            <a:r>
              <a:rPr lang="en-US" sz="2000" dirty="0"/>
              <a:t> </a:t>
            </a:r>
            <a:endParaRPr lang="lv-LV" sz="2000" dirty="0" smtClean="0"/>
          </a:p>
          <a:p>
            <a:pPr marL="0" indent="0">
              <a:buNone/>
            </a:pPr>
            <a:r>
              <a:rPr lang="lv-LV" sz="2000" dirty="0"/>
              <a:t>FB: </a:t>
            </a:r>
            <a:r>
              <a:rPr lang="lv-LV" sz="2000" dirty="0">
                <a:hlinkClick r:id="rId3"/>
              </a:rPr>
              <a:t>https://www.facebook.com/psuhhoteek</a:t>
            </a:r>
            <a:r>
              <a:rPr lang="lv-LV" sz="2000" dirty="0" smtClean="0">
                <a:hlinkClick r:id="rId3"/>
              </a:rPr>
              <a:t>/</a:t>
            </a:r>
            <a:endParaRPr lang="lv-LV" sz="2000" dirty="0" smtClean="0"/>
          </a:p>
          <a:p>
            <a:pPr marL="0" indent="0">
              <a:buNone/>
            </a:pPr>
            <a:r>
              <a:rPr lang="lv-LV" sz="2000" dirty="0">
                <a:hlinkClick r:id="rId4"/>
              </a:rPr>
              <a:t>https://</a:t>
            </a:r>
            <a:r>
              <a:rPr lang="lv-LV" sz="2000" dirty="0" smtClean="0">
                <a:hlinkClick r:id="rId4"/>
              </a:rPr>
              <a:t>www.vinylhub.com/shop/26289-psuhhoteek</a:t>
            </a:r>
            <a:r>
              <a:rPr lang="lv-LV" sz="2000" dirty="0" smtClean="0"/>
              <a:t> </a:t>
            </a:r>
          </a:p>
          <a:p>
            <a:pPr marL="0" indent="0">
              <a:buNone/>
            </a:pPr>
            <a:endParaRPr lang="en-US" sz="2000" dirty="0"/>
          </a:p>
        </p:txBody>
      </p:sp>
      <p:pic>
        <p:nvPicPr>
          <p:cNvPr id="4" name="Picture 3" descr="C:\Users\User\Desktop\Contactmaking_trip\social&amp;creative_logo_NEW.jpg"/>
          <p:cNvPicPr/>
          <p:nvPr/>
        </p:nvPicPr>
        <p:blipFill rotWithShape="1">
          <a:blip r:embed="rId5" cstate="print">
            <a:extLst>
              <a:ext uri="{28A0092B-C50C-407E-A947-70E740481C1C}">
                <a14:useLocalDpi xmlns:a14="http://schemas.microsoft.com/office/drawing/2010/main" val="0"/>
              </a:ext>
            </a:extLst>
          </a:blip>
          <a:srcRect l="4085" t="10767" r="3734" b="7117"/>
          <a:stretch/>
        </p:blipFill>
        <p:spPr bwMode="auto">
          <a:xfrm>
            <a:off x="8650882" y="1159712"/>
            <a:ext cx="3541118" cy="19635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8268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FF"/>
                </a:solidFill>
              </a:rPr>
              <a:t>“REBRAND</a:t>
            </a:r>
            <a:r>
              <a:rPr lang="en-US" b="1" dirty="0" smtClean="0">
                <a:solidFill>
                  <a:srgbClr val="0000FF"/>
                </a:solidFill>
              </a:rPr>
              <a:t>”</a:t>
            </a:r>
            <a:endParaRPr lang="en-US" b="1" dirty="0">
              <a:solidFill>
                <a:srgbClr val="0000FF"/>
              </a:solidFill>
            </a:endParaRPr>
          </a:p>
        </p:txBody>
      </p:sp>
      <p:sp>
        <p:nvSpPr>
          <p:cNvPr id="3" name="Content Placeholder 2"/>
          <p:cNvSpPr>
            <a:spLocks noGrp="1"/>
          </p:cNvSpPr>
          <p:nvPr>
            <p:ph idx="1"/>
          </p:nvPr>
        </p:nvSpPr>
        <p:spPr>
          <a:xfrm>
            <a:off x="838200" y="1588079"/>
            <a:ext cx="7708676" cy="4351338"/>
          </a:xfrm>
        </p:spPr>
        <p:txBody>
          <a:bodyPr>
            <a:noAutofit/>
          </a:bodyPr>
          <a:lstStyle/>
          <a:p>
            <a:r>
              <a:rPr lang="en-US" sz="2000" b="1" dirty="0" smtClean="0"/>
              <a:t>Idea</a:t>
            </a:r>
            <a:r>
              <a:rPr lang="en-US" sz="2000" dirty="0" smtClean="0"/>
              <a:t>: “Rebrand” – workshops </a:t>
            </a:r>
            <a:r>
              <a:rPr lang="en-US" sz="2000" dirty="0"/>
              <a:t>for NEET </a:t>
            </a:r>
            <a:r>
              <a:rPr lang="en-US" sz="2000" dirty="0" err="1"/>
              <a:t>joungsters</a:t>
            </a:r>
            <a:r>
              <a:rPr lang="en-US" sz="2000" dirty="0"/>
              <a:t>, who need a new start.</a:t>
            </a:r>
          </a:p>
          <a:p>
            <a:pPr marL="0" indent="0">
              <a:buNone/>
            </a:pPr>
            <a:r>
              <a:rPr lang="en-US" sz="2000" dirty="0"/>
              <a:t>NEET </a:t>
            </a:r>
            <a:r>
              <a:rPr lang="en-US" sz="2000" dirty="0" err="1"/>
              <a:t>joungsters</a:t>
            </a:r>
            <a:r>
              <a:rPr lang="en-US" sz="2000" dirty="0"/>
              <a:t> are young people (aged 15-24 years), who are neither in employment nor in education or training.</a:t>
            </a:r>
          </a:p>
          <a:p>
            <a:pPr marL="0" indent="0">
              <a:buNone/>
            </a:pPr>
            <a:r>
              <a:rPr lang="en-US" sz="2000" dirty="0"/>
              <a:t>This </a:t>
            </a:r>
            <a:r>
              <a:rPr lang="en-US" sz="2000" dirty="0" smtClean="0"/>
              <a:t>project </a:t>
            </a:r>
            <a:r>
              <a:rPr lang="en-US" sz="2000" dirty="0"/>
              <a:t>helps through coaching and different workshops (self-branding, time planning, self expression, </a:t>
            </a:r>
            <a:r>
              <a:rPr lang="en-US" sz="2000" dirty="0" err="1"/>
              <a:t>etc</a:t>
            </a:r>
            <a:r>
              <a:rPr lang="en-US" sz="2000" dirty="0"/>
              <a:t>) NEETs to find new motivation, build their self-</a:t>
            </a:r>
            <a:r>
              <a:rPr lang="en-US" sz="2000" dirty="0" err="1"/>
              <a:t>esteam</a:t>
            </a:r>
            <a:r>
              <a:rPr lang="en-US" sz="2000" dirty="0"/>
              <a:t> to go to work, start school again or go to training. It helps them to rebrand themselves from NEET's to </a:t>
            </a:r>
            <a:r>
              <a:rPr lang="en-US" sz="2000" dirty="0" smtClean="0"/>
              <a:t>successful </a:t>
            </a:r>
            <a:r>
              <a:rPr lang="en-US" sz="2000" dirty="0"/>
              <a:t>members of the society.</a:t>
            </a:r>
          </a:p>
          <a:p>
            <a:r>
              <a:rPr lang="en-US" sz="2000" b="1" dirty="0" smtClean="0"/>
              <a:t>Thoughts for co-operation:</a:t>
            </a:r>
            <a:r>
              <a:rPr lang="en-US" sz="2000" dirty="0"/>
              <a:t> </a:t>
            </a:r>
            <a:r>
              <a:rPr lang="en-US" sz="2000" dirty="0" smtClean="0"/>
              <a:t> I </a:t>
            </a:r>
            <a:r>
              <a:rPr lang="en-US" sz="2000" dirty="0"/>
              <a:t>am looking for a partner who would like to work together to develop this idea and then deal with it in Latvia</a:t>
            </a:r>
            <a:r>
              <a:rPr lang="en-US" sz="2000" dirty="0" smtClean="0"/>
              <a:t>.</a:t>
            </a:r>
          </a:p>
          <a:p>
            <a:r>
              <a:rPr lang="en-US" sz="2000" b="1" dirty="0" smtClean="0"/>
              <a:t>Contact</a:t>
            </a:r>
            <a:r>
              <a:rPr lang="en-US" sz="2000" dirty="0" smtClean="0"/>
              <a:t>: </a:t>
            </a:r>
            <a:r>
              <a:rPr lang="fi-FI" sz="2000" b="1" dirty="0"/>
              <a:t>MTÜ </a:t>
            </a:r>
            <a:r>
              <a:rPr lang="fi-FI" sz="2000" b="1" dirty="0" err="1"/>
              <a:t>Magus</a:t>
            </a:r>
            <a:r>
              <a:rPr lang="fi-FI" sz="2000" b="1" dirty="0"/>
              <a:t> </a:t>
            </a:r>
            <a:r>
              <a:rPr lang="fi-FI" sz="2000" b="1" dirty="0" err="1" smtClean="0"/>
              <a:t>Mõte</a:t>
            </a:r>
            <a:r>
              <a:rPr lang="fi-FI" sz="2000" b="1" dirty="0" smtClean="0"/>
              <a:t>. </a:t>
            </a:r>
            <a:r>
              <a:rPr lang="fi-FI" sz="2000" dirty="0" smtClean="0"/>
              <a:t>Jaana </a:t>
            </a:r>
            <a:r>
              <a:rPr lang="fi-FI" sz="2000" dirty="0" err="1" smtClean="0"/>
              <a:t>Hinno</a:t>
            </a:r>
            <a:r>
              <a:rPr lang="fi-FI" sz="2000" dirty="0" smtClean="0"/>
              <a:t>,</a:t>
            </a:r>
            <a:r>
              <a:rPr lang="en-US" sz="2000" dirty="0" smtClean="0"/>
              <a:t> </a:t>
            </a:r>
            <a:r>
              <a:rPr lang="et-EE" sz="2000" u="sng" dirty="0">
                <a:hlinkClick r:id="rId2"/>
              </a:rPr>
              <a:t>jaanahinno@gmail.com</a:t>
            </a:r>
            <a:r>
              <a:rPr lang="en-US" sz="2000" dirty="0"/>
              <a:t> </a:t>
            </a:r>
            <a:endParaRPr lang="en-US" sz="2000" dirty="0" smtClean="0"/>
          </a:p>
          <a:p>
            <a:endParaRPr lang="en-US" sz="2400" dirty="0"/>
          </a:p>
        </p:txBody>
      </p:sp>
      <p:pic>
        <p:nvPicPr>
          <p:cNvPr id="4" name="Picture 3" descr="C:\Users\User\Desktop\Contactmaking_trip\social&amp;creative_logo_NEW.jpg"/>
          <p:cNvPicPr/>
          <p:nvPr/>
        </p:nvPicPr>
        <p:blipFill rotWithShape="1">
          <a:blip r:embed="rId3" cstate="print">
            <a:extLst>
              <a:ext uri="{28A0092B-C50C-407E-A947-70E740481C1C}">
                <a14:useLocalDpi xmlns:a14="http://schemas.microsoft.com/office/drawing/2010/main" val="0"/>
              </a:ext>
            </a:extLst>
          </a:blip>
          <a:srcRect l="4085" t="10767" r="3734" b="7117"/>
          <a:stretch/>
        </p:blipFill>
        <p:spPr bwMode="auto">
          <a:xfrm>
            <a:off x="8546876" y="830198"/>
            <a:ext cx="3541118" cy="19635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70081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FF"/>
                </a:solidFill>
              </a:rPr>
              <a:t>Entrepreneurship village as a franchise model</a:t>
            </a:r>
            <a:r>
              <a:rPr lang="en-US" dirty="0">
                <a:solidFill>
                  <a:srgbClr val="0000FF"/>
                </a:solidFill>
              </a:rPr>
              <a:t/>
            </a:r>
            <a:br>
              <a:rPr lang="en-US" dirty="0">
                <a:solidFill>
                  <a:srgbClr val="0000FF"/>
                </a:solidFill>
              </a:rPr>
            </a:br>
            <a:endParaRPr lang="en-US" dirty="0">
              <a:solidFill>
                <a:srgbClr val="0000FF"/>
              </a:solidFill>
            </a:endParaRPr>
          </a:p>
        </p:txBody>
      </p:sp>
      <p:sp>
        <p:nvSpPr>
          <p:cNvPr id="3" name="Content Placeholder 2"/>
          <p:cNvSpPr>
            <a:spLocks noGrp="1"/>
          </p:cNvSpPr>
          <p:nvPr>
            <p:ph idx="1"/>
          </p:nvPr>
        </p:nvSpPr>
        <p:spPr>
          <a:xfrm>
            <a:off x="838200" y="1825625"/>
            <a:ext cx="7358449" cy="4351338"/>
          </a:xfrm>
        </p:spPr>
        <p:txBody>
          <a:bodyPr>
            <a:normAutofit fontScale="92500" lnSpcReduction="10000"/>
          </a:bodyPr>
          <a:lstStyle/>
          <a:p>
            <a:r>
              <a:rPr lang="en-US" sz="2200" b="1" dirty="0"/>
              <a:t>Idea</a:t>
            </a:r>
            <a:r>
              <a:rPr lang="en-US" sz="2200" dirty="0"/>
              <a:t>: Developing the Entrepreneurship Village as a franchise model.</a:t>
            </a:r>
          </a:p>
          <a:p>
            <a:pPr marL="0" indent="0">
              <a:buNone/>
            </a:pPr>
            <a:r>
              <a:rPr lang="en-US" sz="2200" dirty="0"/>
              <a:t>The more distant idea is to spread the Entrepreneurship Village model to Hong Kong. Opportunities are </a:t>
            </a:r>
            <a:r>
              <a:rPr lang="en-US" sz="2200" dirty="0" smtClean="0"/>
              <a:t>explored.</a:t>
            </a:r>
            <a:endParaRPr lang="en-US" sz="2200" dirty="0"/>
          </a:p>
          <a:p>
            <a:r>
              <a:rPr lang="en-US" sz="2200" b="1" dirty="0"/>
              <a:t>Co-operation thoughts:</a:t>
            </a:r>
            <a:r>
              <a:rPr lang="en-US" sz="2200" dirty="0"/>
              <a:t> </a:t>
            </a:r>
            <a:r>
              <a:rPr lang="en-US" sz="2200" dirty="0" smtClean="0"/>
              <a:t>I </a:t>
            </a:r>
            <a:r>
              <a:rPr lang="en-US" sz="2200" dirty="0"/>
              <a:t>had contact with two Latvian ladies, one of them works for SSE Riga and the other for Latvian Chamber of Commerce.</a:t>
            </a:r>
          </a:p>
          <a:p>
            <a:pPr marL="0" indent="0">
              <a:buNone/>
            </a:pPr>
            <a:r>
              <a:rPr lang="en-US" sz="2200" dirty="0"/>
              <a:t>Collaborative ideas will be developed with potential partners. It is possible that we will develop a completely separate franchise model that could be tested with Latvian partners. Latvian partners needed.</a:t>
            </a:r>
          </a:p>
          <a:p>
            <a:r>
              <a:rPr lang="en-US" sz="2200" b="1" dirty="0" smtClean="0"/>
              <a:t>Contacts: </a:t>
            </a:r>
            <a:r>
              <a:rPr lang="et-EE" sz="2200" b="1" dirty="0"/>
              <a:t>Mehis Pärn. </a:t>
            </a:r>
            <a:r>
              <a:rPr lang="et-EE" sz="2200" u="sng" dirty="0">
                <a:hlinkClick r:id="rId2"/>
              </a:rPr>
              <a:t>mehis@</a:t>
            </a:r>
            <a:r>
              <a:rPr lang="et-EE" sz="2200" u="sng" dirty="0" smtClean="0">
                <a:hlinkClick r:id="rId2"/>
              </a:rPr>
              <a:t>ettevotluskyla.ee</a:t>
            </a:r>
            <a:r>
              <a:rPr lang="et-EE" sz="2200" u="sng" dirty="0" smtClean="0"/>
              <a:t>;</a:t>
            </a:r>
            <a:endParaRPr lang="et-EE" sz="2200" b="1" dirty="0"/>
          </a:p>
          <a:p>
            <a:pPr marL="0" indent="0">
              <a:buNone/>
            </a:pPr>
            <a:r>
              <a:rPr lang="et-EE" sz="2200" dirty="0" smtClean="0"/>
              <a:t>Ettevõtlusküla webpage</a:t>
            </a:r>
            <a:r>
              <a:rPr lang="et-EE" sz="2200" dirty="0"/>
              <a:t>: </a:t>
            </a:r>
            <a:r>
              <a:rPr lang="et-EE" sz="2200" dirty="0">
                <a:hlinkClick r:id="rId3"/>
              </a:rPr>
              <a:t>http://ettevotluskyla.ee</a:t>
            </a:r>
            <a:r>
              <a:rPr lang="et-EE" sz="2200" dirty="0" smtClean="0">
                <a:hlinkClick r:id="rId3"/>
              </a:rPr>
              <a:t>/</a:t>
            </a:r>
            <a:r>
              <a:rPr lang="et-EE" sz="2200" dirty="0" smtClean="0"/>
              <a:t> </a:t>
            </a:r>
          </a:p>
          <a:p>
            <a:pPr marL="0" indent="0">
              <a:buNone/>
            </a:pPr>
            <a:r>
              <a:rPr lang="et-EE" sz="2200" dirty="0" smtClean="0"/>
              <a:t>FB: </a:t>
            </a:r>
            <a:r>
              <a:rPr lang="et-EE" sz="2200" dirty="0" smtClean="0">
                <a:hlinkClick r:id="rId4"/>
              </a:rPr>
              <a:t>https://www.facebook.com/ettevotluskyla/</a:t>
            </a:r>
            <a:r>
              <a:rPr lang="et-EE" sz="2200" dirty="0" smtClean="0"/>
              <a:t> </a:t>
            </a:r>
            <a:endParaRPr lang="en-US" dirty="0"/>
          </a:p>
        </p:txBody>
      </p:sp>
      <p:pic>
        <p:nvPicPr>
          <p:cNvPr id="4" name="Picture 3" descr="C:\Users\User\Desktop\Contactmaking_trip\social&amp;creative_logo_NEW.jpg"/>
          <p:cNvPicPr/>
          <p:nvPr/>
        </p:nvPicPr>
        <p:blipFill rotWithShape="1">
          <a:blip r:embed="rId5" cstate="print">
            <a:extLst>
              <a:ext uri="{28A0092B-C50C-407E-A947-70E740481C1C}">
                <a14:useLocalDpi xmlns:a14="http://schemas.microsoft.com/office/drawing/2010/main" val="0"/>
              </a:ext>
            </a:extLst>
          </a:blip>
          <a:srcRect l="4085" t="10767" r="3734" b="7117"/>
          <a:stretch/>
        </p:blipFill>
        <p:spPr bwMode="auto">
          <a:xfrm>
            <a:off x="8340930" y="1143236"/>
            <a:ext cx="3541118" cy="19635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79882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b="1" dirty="0" smtClean="0">
                <a:solidFill>
                  <a:srgbClr val="0000FF"/>
                </a:solidFill>
              </a:rPr>
              <a:t>Tubly </a:t>
            </a:r>
            <a:r>
              <a:rPr lang="et-EE" b="1" dirty="0">
                <a:solidFill>
                  <a:srgbClr val="0000FF"/>
                </a:solidFill>
              </a:rPr>
              <a:t>magnetic blocks for </a:t>
            </a:r>
            <a:r>
              <a:rPr lang="et-EE" b="1" dirty="0" smtClean="0">
                <a:solidFill>
                  <a:srgbClr val="0000FF"/>
                </a:solidFill>
              </a:rPr>
              <a:t>babies</a:t>
            </a:r>
            <a:endParaRPr lang="en-US" dirty="0">
              <a:solidFill>
                <a:srgbClr val="0000FF"/>
              </a:solidFill>
            </a:endParaRPr>
          </a:p>
        </p:txBody>
      </p:sp>
      <p:sp>
        <p:nvSpPr>
          <p:cNvPr id="3" name="Content Placeholder 2"/>
          <p:cNvSpPr>
            <a:spLocks noGrp="1"/>
          </p:cNvSpPr>
          <p:nvPr>
            <p:ph idx="1"/>
          </p:nvPr>
        </p:nvSpPr>
        <p:spPr>
          <a:xfrm>
            <a:off x="838201" y="1825625"/>
            <a:ext cx="7902146" cy="4351338"/>
          </a:xfrm>
        </p:spPr>
        <p:txBody>
          <a:bodyPr>
            <a:normAutofit fontScale="92500" lnSpcReduction="10000"/>
          </a:bodyPr>
          <a:lstStyle/>
          <a:p>
            <a:r>
              <a:rPr lang="et-EE" sz="2000" b="1" dirty="0" smtClean="0"/>
              <a:t>Idea</a:t>
            </a:r>
            <a:r>
              <a:rPr lang="et-EE" sz="2000" dirty="0" smtClean="0"/>
              <a:t>: </a:t>
            </a:r>
            <a:r>
              <a:rPr lang="en-US" sz="2000" dirty="0" smtClean="0"/>
              <a:t>It is planned to manufacture and market a series of magnetic blocks for children aged 2-6, </a:t>
            </a:r>
            <a:r>
              <a:rPr lang="en-US" sz="2000" dirty="0" err="1" smtClean="0"/>
              <a:t>Tubly</a:t>
            </a:r>
            <a:r>
              <a:rPr lang="en-US" sz="2000" dirty="0" smtClean="0"/>
              <a:t>. A block set consisting of traditional and special shapes blocks, in which all the sides are magnetically interconnected. This allows the blocks to be fixed to each other both vertically and horizontally.</a:t>
            </a:r>
          </a:p>
          <a:p>
            <a:pPr marL="0" indent="0">
              <a:buNone/>
            </a:pPr>
            <a:r>
              <a:rPr lang="en-US" sz="2000" dirty="0" smtClean="0"/>
              <a:t> </a:t>
            </a:r>
            <a:r>
              <a:rPr lang="en-US" sz="2000" dirty="0" err="1" smtClean="0"/>
              <a:t>Tubly</a:t>
            </a:r>
            <a:r>
              <a:rPr lang="en-US" sz="2000" dirty="0" smtClean="0"/>
              <a:t> blocks have a working prototype. </a:t>
            </a:r>
          </a:p>
          <a:p>
            <a:r>
              <a:rPr lang="en-US" sz="2000" b="1" dirty="0" err="1" smtClean="0"/>
              <a:t>Toughts</a:t>
            </a:r>
            <a:r>
              <a:rPr lang="en-US" sz="2000" b="1" dirty="0" smtClean="0"/>
              <a:t> for co-operation</a:t>
            </a:r>
            <a:r>
              <a:rPr lang="en-US" sz="2000" dirty="0" smtClean="0"/>
              <a:t>: •</a:t>
            </a:r>
          </a:p>
          <a:p>
            <a:pPr marL="0" indent="0">
              <a:buNone/>
            </a:pPr>
            <a:r>
              <a:rPr lang="en-US" sz="2000" dirty="0" smtClean="0"/>
              <a:t>We have been planning to sell them for the first market through Amazon.com to the United States. </a:t>
            </a:r>
          </a:p>
          <a:p>
            <a:pPr marL="0" indent="0">
              <a:buNone/>
            </a:pPr>
            <a:r>
              <a:rPr lang="en-US" sz="2000" dirty="0" smtClean="0"/>
              <a:t>At the moment, the development of blocks is behind the initial investment required by the producer and the production. </a:t>
            </a:r>
            <a:r>
              <a:rPr lang="et-EE" sz="2000" dirty="0" smtClean="0"/>
              <a:t>If there should be small-scale plastic manufacturing or toy production in Latvia, I would be interested in know-how.</a:t>
            </a:r>
            <a:endParaRPr lang="en-US" sz="2000" dirty="0" smtClean="0"/>
          </a:p>
          <a:p>
            <a:r>
              <a:rPr lang="en-US" sz="2000" b="1" dirty="0" smtClean="0"/>
              <a:t>Contact:</a:t>
            </a:r>
            <a:r>
              <a:rPr lang="et-EE" sz="2000" dirty="0" smtClean="0"/>
              <a:t> </a:t>
            </a:r>
            <a:r>
              <a:rPr lang="et-EE" sz="2000" b="1" dirty="0" smtClean="0"/>
              <a:t>Anu Aun</a:t>
            </a:r>
            <a:r>
              <a:rPr lang="et-EE" sz="2000" dirty="0" smtClean="0"/>
              <a:t> </a:t>
            </a:r>
            <a:r>
              <a:rPr lang="et-EE" sz="2000" u="sng" dirty="0" smtClean="0">
                <a:hlinkClick r:id="rId2"/>
              </a:rPr>
              <a:t>anu.aun@gmail.com</a:t>
            </a:r>
            <a:r>
              <a:rPr lang="en-US" sz="2000" dirty="0" smtClean="0"/>
              <a:t/>
            </a:r>
            <a:br>
              <a:rPr lang="en-US" sz="2000" dirty="0" smtClean="0"/>
            </a:br>
            <a:r>
              <a:rPr lang="et-EE" sz="2000" dirty="0" smtClean="0"/>
              <a:t>Klotsivabrik OÜ </a:t>
            </a:r>
            <a:r>
              <a:rPr lang="et-EE" sz="2000" u="sng" dirty="0" smtClean="0">
                <a:hlinkClick r:id="rId3"/>
              </a:rPr>
              <a:t>https://www.f6s.com/klotsivabriko</a:t>
            </a:r>
            <a:r>
              <a:rPr lang="en-US" sz="2000" dirty="0" smtClean="0"/>
              <a:t> </a:t>
            </a:r>
            <a:endParaRPr lang="en-US" sz="2000" dirty="0"/>
          </a:p>
        </p:txBody>
      </p:sp>
      <p:pic>
        <p:nvPicPr>
          <p:cNvPr id="4" name="Picture 3" descr="C:\Users\User\Desktop\Contactmaking_trip\social&amp;creative_logo_NEW.jpg"/>
          <p:cNvPicPr/>
          <p:nvPr/>
        </p:nvPicPr>
        <p:blipFill rotWithShape="1">
          <a:blip r:embed="rId4" cstate="print">
            <a:extLst>
              <a:ext uri="{28A0092B-C50C-407E-A947-70E740481C1C}">
                <a14:useLocalDpi xmlns:a14="http://schemas.microsoft.com/office/drawing/2010/main" val="0"/>
              </a:ext>
            </a:extLst>
          </a:blip>
          <a:srcRect l="4085" t="10767" r="3734" b="7117"/>
          <a:stretch/>
        </p:blipFill>
        <p:spPr bwMode="auto">
          <a:xfrm>
            <a:off x="8567352" y="1225614"/>
            <a:ext cx="3541118" cy="1963540"/>
          </a:xfrm>
          <a:prstGeom prst="rect">
            <a:avLst/>
          </a:prstGeom>
          <a:noFill/>
          <a:ln>
            <a:noFill/>
          </a:ln>
          <a:extLst>
            <a:ext uri="{53640926-AAD7-44D8-BBD7-CCE9431645EC}">
              <a14:shadowObscured xmlns:a14="http://schemas.microsoft.com/office/drawing/2010/main"/>
            </a:ext>
          </a:extLst>
        </p:spPr>
      </p:pic>
      <p:pic>
        <p:nvPicPr>
          <p:cNvPr id="5" name="Picture 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9407" y="3468130"/>
            <a:ext cx="3489063" cy="2782224"/>
          </a:xfrm>
          <a:prstGeom prst="rect">
            <a:avLst/>
          </a:prstGeom>
          <a:noFill/>
          <a:ln>
            <a:noFill/>
          </a:ln>
        </p:spPr>
      </p:pic>
    </p:spTree>
    <p:extLst>
      <p:ext uri="{BB962C8B-B14F-4D97-AF65-F5344CB8AC3E}">
        <p14:creationId xmlns:p14="http://schemas.microsoft.com/office/powerpoint/2010/main" val="1695445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a:t>Collaborative</a:t>
            </a:r>
            <a:r>
              <a:rPr lang="et-EE" dirty="0"/>
              <a:t> </a:t>
            </a:r>
            <a:r>
              <a:rPr lang="et-EE" dirty="0" err="1"/>
              <a:t>idea</a:t>
            </a:r>
            <a:r>
              <a:rPr lang="et-EE" dirty="0"/>
              <a:t>/</a:t>
            </a:r>
            <a:r>
              <a:rPr lang="et-EE" dirty="0" err="1"/>
              <a:t>project</a:t>
            </a:r>
            <a:r>
              <a:rPr lang="et-EE" dirty="0"/>
              <a:t> </a:t>
            </a:r>
            <a:r>
              <a:rPr lang="et-EE" dirty="0" err="1"/>
              <a:t>should</a:t>
            </a:r>
            <a:r>
              <a:rPr lang="et-EE" dirty="0"/>
              <a:t>: </a:t>
            </a:r>
            <a:br>
              <a:rPr lang="et-EE" dirty="0"/>
            </a:br>
            <a:endParaRPr lang="et-EE" dirty="0"/>
          </a:p>
        </p:txBody>
      </p:sp>
      <p:sp>
        <p:nvSpPr>
          <p:cNvPr id="3" name="Content Placeholder 2"/>
          <p:cNvSpPr>
            <a:spLocks noGrp="1"/>
          </p:cNvSpPr>
          <p:nvPr>
            <p:ph idx="1"/>
          </p:nvPr>
        </p:nvSpPr>
        <p:spPr/>
        <p:txBody>
          <a:bodyPr/>
          <a:lstStyle/>
          <a:p>
            <a:pPr marL="0" indent="0">
              <a:buNone/>
            </a:pPr>
            <a:endParaRPr lang="et-EE" dirty="0"/>
          </a:p>
          <a:p>
            <a:pPr marL="0" indent="0">
              <a:buNone/>
            </a:pPr>
            <a:r>
              <a:rPr lang="et-EE" dirty="0"/>
              <a:t>1) </a:t>
            </a:r>
            <a:r>
              <a:rPr lang="et-EE" dirty="0" err="1"/>
              <a:t>be</a:t>
            </a:r>
            <a:r>
              <a:rPr lang="et-EE" dirty="0"/>
              <a:t> </a:t>
            </a:r>
            <a:r>
              <a:rPr lang="et-EE" dirty="0" err="1"/>
              <a:t>between</a:t>
            </a:r>
            <a:r>
              <a:rPr lang="et-EE" dirty="0"/>
              <a:t> at </a:t>
            </a:r>
            <a:r>
              <a:rPr lang="et-EE" dirty="0" err="1"/>
              <a:t>least</a:t>
            </a:r>
            <a:r>
              <a:rPr lang="et-EE" dirty="0"/>
              <a:t> 2 </a:t>
            </a:r>
            <a:r>
              <a:rPr lang="et-EE" dirty="0" err="1"/>
              <a:t>partners</a:t>
            </a:r>
            <a:r>
              <a:rPr lang="et-EE" dirty="0"/>
              <a:t> (1 </a:t>
            </a:r>
            <a:r>
              <a:rPr lang="et-EE" dirty="0" err="1"/>
              <a:t>from</a:t>
            </a:r>
            <a:r>
              <a:rPr lang="et-EE" dirty="0"/>
              <a:t> </a:t>
            </a:r>
            <a:r>
              <a:rPr lang="et-EE" dirty="0" err="1"/>
              <a:t>Latvia</a:t>
            </a:r>
            <a:r>
              <a:rPr lang="et-EE" dirty="0"/>
              <a:t>, 1 </a:t>
            </a:r>
            <a:r>
              <a:rPr lang="et-EE" dirty="0" err="1"/>
              <a:t>from</a:t>
            </a:r>
            <a:r>
              <a:rPr lang="et-EE" dirty="0"/>
              <a:t> Estonia);</a:t>
            </a:r>
          </a:p>
          <a:p>
            <a:pPr marL="0" indent="0">
              <a:buNone/>
            </a:pPr>
            <a:r>
              <a:rPr lang="et-EE" dirty="0"/>
              <a:t>2) </a:t>
            </a:r>
            <a:r>
              <a:rPr lang="et-EE" dirty="0" err="1"/>
              <a:t>be</a:t>
            </a:r>
            <a:r>
              <a:rPr lang="et-EE" dirty="0"/>
              <a:t> </a:t>
            </a:r>
            <a:r>
              <a:rPr lang="et-EE" dirty="0" err="1"/>
              <a:t>innovative</a:t>
            </a:r>
            <a:r>
              <a:rPr lang="et-EE" dirty="0"/>
              <a:t>;</a:t>
            </a:r>
          </a:p>
          <a:p>
            <a:pPr marL="0" indent="0">
              <a:buNone/>
            </a:pPr>
            <a:r>
              <a:rPr lang="et-EE" dirty="0"/>
              <a:t>3) </a:t>
            </a:r>
            <a:r>
              <a:rPr lang="et-EE" dirty="0" err="1"/>
              <a:t>have</a:t>
            </a:r>
            <a:r>
              <a:rPr lang="et-EE" dirty="0"/>
              <a:t> a </a:t>
            </a:r>
            <a:r>
              <a:rPr lang="et-EE" dirty="0" err="1"/>
              <a:t>plan</a:t>
            </a:r>
            <a:r>
              <a:rPr lang="et-EE" dirty="0"/>
              <a:t>, </a:t>
            </a:r>
            <a:r>
              <a:rPr lang="et-EE" dirty="0" err="1"/>
              <a:t>how</a:t>
            </a:r>
            <a:r>
              <a:rPr lang="et-EE" dirty="0"/>
              <a:t> </a:t>
            </a:r>
            <a:r>
              <a:rPr lang="et-EE" dirty="0" err="1"/>
              <a:t>to</a:t>
            </a:r>
            <a:r>
              <a:rPr lang="et-EE" dirty="0"/>
              <a:t> </a:t>
            </a:r>
            <a:r>
              <a:rPr lang="et-EE" dirty="0" err="1"/>
              <a:t>be</a:t>
            </a:r>
            <a:r>
              <a:rPr lang="et-EE" dirty="0"/>
              <a:t> </a:t>
            </a:r>
            <a:r>
              <a:rPr lang="et-EE" dirty="0" err="1"/>
              <a:t>feasable</a:t>
            </a:r>
            <a:r>
              <a:rPr lang="et-EE" dirty="0"/>
              <a:t>?;</a:t>
            </a:r>
          </a:p>
          <a:p>
            <a:pPr marL="0" indent="0">
              <a:buNone/>
            </a:pPr>
            <a:r>
              <a:rPr lang="et-EE" dirty="0"/>
              <a:t>4) have a potential effect on the </a:t>
            </a:r>
            <a:r>
              <a:rPr lang="et-EE" dirty="0" smtClean="0"/>
              <a:t>region.</a:t>
            </a:r>
            <a:endParaRPr lang="et-EE" dirty="0"/>
          </a:p>
          <a:p>
            <a:pPr marL="0" indent="0">
              <a:buNone/>
            </a:pPr>
            <a:endParaRPr lang="et-EE" dirty="0"/>
          </a:p>
        </p:txBody>
      </p:sp>
    </p:spTree>
    <p:extLst>
      <p:ext uri="{BB962C8B-B14F-4D97-AF65-F5344CB8AC3E}">
        <p14:creationId xmlns:p14="http://schemas.microsoft.com/office/powerpoint/2010/main" val="1244762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693</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Interreg V-A – Estonia Latvia 2014 – 2020 Project  "Boosting cross border entrepreneurial activity in social and creative industries sector" (Social&amp;Creative)    Estonian social and creative entrepreneurs are looking for Latvian partners for co-operation ideas   </vt:lpstr>
      <vt:lpstr>INTELLECTUAL PROPERTY WORKSHOPS </vt:lpstr>
      <vt:lpstr>MAPPING THE CULTURAL AND MUSICAL CLUSTERS OF LIVONIA  </vt:lpstr>
      <vt:lpstr>“REBRAND”</vt:lpstr>
      <vt:lpstr>Entrepreneurship village as a franchise model </vt:lpstr>
      <vt:lpstr>Tubly magnetic blocks for babies</vt:lpstr>
      <vt:lpstr>Collaborative idea/project should: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Interreg V-A – Estonia Latvia 2014 – 2020 Project "Boosting cross border entrepreneurial activity in social and creative industries sector" (Social&amp;Creative)</dc:title>
  <dc:creator>Laura</dc:creator>
  <cp:lastModifiedBy>Windows User</cp:lastModifiedBy>
  <cp:revision>21</cp:revision>
  <cp:lastPrinted>2018-10-08T09:25:00Z</cp:lastPrinted>
  <dcterms:created xsi:type="dcterms:W3CDTF">2018-05-18T12:52:04Z</dcterms:created>
  <dcterms:modified xsi:type="dcterms:W3CDTF">2018-10-18T09:58:43Z</dcterms:modified>
</cp:coreProperties>
</file>